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105" r:id="rId2"/>
    <p:sldId id="1146" r:id="rId3"/>
    <p:sldId id="1124" r:id="rId4"/>
    <p:sldId id="1125" r:id="rId5"/>
    <p:sldId id="1138" r:id="rId6"/>
    <p:sldId id="1139" r:id="rId7"/>
    <p:sldId id="1141" r:id="rId8"/>
    <p:sldId id="1140" r:id="rId9"/>
    <p:sldId id="1077" r:id="rId10"/>
    <p:sldId id="1108" r:id="rId11"/>
    <p:sldId id="1126" r:id="rId12"/>
    <p:sldId id="1127" r:id="rId13"/>
    <p:sldId id="1128" r:id="rId14"/>
    <p:sldId id="1129" r:id="rId15"/>
    <p:sldId id="1130" r:id="rId16"/>
    <p:sldId id="1131" r:id="rId17"/>
    <p:sldId id="1132" r:id="rId18"/>
    <p:sldId id="1133" r:id="rId19"/>
    <p:sldId id="1142" r:id="rId20"/>
    <p:sldId id="1079" r:id="rId21"/>
    <p:sldId id="1080" r:id="rId22"/>
    <p:sldId id="1083" r:id="rId23"/>
    <p:sldId id="1143" r:id="rId24"/>
    <p:sldId id="1081" r:id="rId25"/>
    <p:sldId id="1145" r:id="rId26"/>
    <p:sldId id="1035" r:id="rId27"/>
    <p:sldId id="1088" r:id="rId28"/>
    <p:sldId id="1089" r:id="rId29"/>
    <p:sldId id="1090" r:id="rId30"/>
    <p:sldId id="1092" r:id="rId31"/>
    <p:sldId id="1134" r:id="rId32"/>
    <p:sldId id="1097" r:id="rId33"/>
    <p:sldId id="1098" r:id="rId34"/>
    <p:sldId id="1135" r:id="rId35"/>
    <p:sldId id="1144" r:id="rId36"/>
    <p:sldId id="1137" r:id="rId37"/>
    <p:sldId id="1100" r:id="rId38"/>
    <p:sldId id="1136" r:id="rId39"/>
    <p:sldId id="1102" r:id="rId40"/>
    <p:sldId id="1093" r:id="rId41"/>
    <p:sldId id="1121" r:id="rId42"/>
    <p:sldId id="835" r:id="rId4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35" autoAdjust="0"/>
    <p:restoredTop sz="75202" autoAdjust="0"/>
  </p:normalViewPr>
  <p:slideViewPr>
    <p:cSldViewPr>
      <p:cViewPr varScale="1">
        <p:scale>
          <a:sx n="95" d="100"/>
          <a:sy n="95" d="100"/>
        </p:scale>
        <p:origin x="119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4" Type="http://schemas.openxmlformats.org/officeDocument/2006/relationships/image" Target="../media/image18.emf"/><Relationship Id="rId5" Type="http://schemas.openxmlformats.org/officeDocument/2006/relationships/image" Target="../media/image19.emf"/><Relationship Id="rId6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5" Type="http://schemas.openxmlformats.org/officeDocument/2006/relationships/image" Target="../media/image46.emf"/><Relationship Id="rId6" Type="http://schemas.openxmlformats.org/officeDocument/2006/relationships/image" Target="../media/image4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emf"/><Relationship Id="rId3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9: Data Mining (4/4)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9,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286261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Apply clustering algorithm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6822726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32713610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460896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3340475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80326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9" name="TextBox 18"/>
          <p:cNvSpPr txBox="1"/>
          <p:nvPr/>
        </p:nvSpPr>
        <p:spPr>
          <a:xfrm rot="21239651">
            <a:off x="5196461" y="599189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Advantages over others?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741162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Representations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8617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38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28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(Text)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50121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For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57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3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(Beyond 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85293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Algorithms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Hierarchical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-Means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</p:spTree>
    <p:extLst>
      <p:ext uri="{BB962C8B-B14F-4D97-AF65-F5344CB8AC3E}">
        <p14:creationId xmlns:p14="http://schemas.microsoft.com/office/powerpoint/2010/main" val="6299595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3090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Hierarchical Agglomerative Clustering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55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Until there is only one cluster: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657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Find the two clusters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that are most similar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Replace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with a single cluster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∪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with each document in its own cluster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history of merges forms the 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283" name="Rectangle 3"/>
          <p:cNvSpPr>
            <a:spLocks noChangeArrowheads="1"/>
          </p:cNvSpPr>
          <p:nvPr/>
        </p:nvSpPr>
        <p:spPr bwMode="auto">
          <a:xfrm>
            <a:off x="1219200" y="5791200"/>
            <a:ext cx="6858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		B	C	D	E	F	G	H	</a:t>
            </a:r>
          </a:p>
        </p:txBody>
      </p:sp>
      <p:grpSp>
        <p:nvGrpSpPr>
          <p:cNvPr id="1761302" name="Group 22"/>
          <p:cNvGrpSpPr>
            <a:grpSpLocks/>
          </p:cNvGrpSpPr>
          <p:nvPr/>
        </p:nvGrpSpPr>
        <p:grpSpPr bwMode="auto">
          <a:xfrm>
            <a:off x="1447800" y="5105400"/>
            <a:ext cx="762000" cy="609600"/>
            <a:chOff x="1392" y="3024"/>
            <a:chExt cx="480" cy="384"/>
          </a:xfrm>
        </p:grpSpPr>
        <p:sp>
          <p:nvSpPr>
            <p:cNvPr id="1761284" name="Line 4"/>
            <p:cNvSpPr>
              <a:spLocks noChangeShapeType="1"/>
            </p:cNvSpPr>
            <p:nvPr/>
          </p:nvSpPr>
          <p:spPr bwMode="auto">
            <a:xfrm flipV="1">
              <a:off x="139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5" name="Line 5"/>
            <p:cNvSpPr>
              <a:spLocks noChangeShapeType="1"/>
            </p:cNvSpPr>
            <p:nvPr/>
          </p:nvSpPr>
          <p:spPr bwMode="auto">
            <a:xfrm>
              <a:off x="163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3" name="Group 23"/>
          <p:cNvGrpSpPr>
            <a:grpSpLocks/>
          </p:cNvGrpSpPr>
          <p:nvPr/>
        </p:nvGrpSpPr>
        <p:grpSpPr bwMode="auto">
          <a:xfrm>
            <a:off x="3276600" y="5105400"/>
            <a:ext cx="762000" cy="609600"/>
            <a:chOff x="2544" y="3024"/>
            <a:chExt cx="480" cy="384"/>
          </a:xfrm>
        </p:grpSpPr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flipV="1">
              <a:off x="254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7" name="Line 7"/>
            <p:cNvSpPr>
              <a:spLocks noChangeShapeType="1"/>
            </p:cNvSpPr>
            <p:nvPr/>
          </p:nvSpPr>
          <p:spPr bwMode="auto">
            <a:xfrm>
              <a:off x="278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4" name="Group 24"/>
          <p:cNvGrpSpPr>
            <a:grpSpLocks/>
          </p:cNvGrpSpPr>
          <p:nvPr/>
        </p:nvGrpSpPr>
        <p:grpSpPr bwMode="auto">
          <a:xfrm>
            <a:off x="5105400" y="5105400"/>
            <a:ext cx="762000" cy="609600"/>
            <a:chOff x="3696" y="3024"/>
            <a:chExt cx="480" cy="384"/>
          </a:xfrm>
        </p:grpSpPr>
        <p:sp>
          <p:nvSpPr>
            <p:cNvPr id="1761288" name="Line 8"/>
            <p:cNvSpPr>
              <a:spLocks noChangeShapeType="1"/>
            </p:cNvSpPr>
            <p:nvPr/>
          </p:nvSpPr>
          <p:spPr bwMode="auto">
            <a:xfrm flipV="1">
              <a:off x="369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9" name="Line 9"/>
            <p:cNvSpPr>
              <a:spLocks noChangeShapeType="1"/>
            </p:cNvSpPr>
            <p:nvPr/>
          </p:nvSpPr>
          <p:spPr bwMode="auto">
            <a:xfrm>
              <a:off x="393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6" name="Group 26"/>
          <p:cNvGrpSpPr>
            <a:grpSpLocks/>
          </p:cNvGrpSpPr>
          <p:nvPr/>
        </p:nvGrpSpPr>
        <p:grpSpPr bwMode="auto">
          <a:xfrm>
            <a:off x="1828800" y="3200400"/>
            <a:ext cx="4953000" cy="2514600"/>
            <a:chOff x="1632" y="1824"/>
            <a:chExt cx="3120" cy="1584"/>
          </a:xfrm>
        </p:grpSpPr>
        <p:sp>
          <p:nvSpPr>
            <p:cNvPr id="1761290" name="Line 10"/>
            <p:cNvSpPr>
              <a:spLocks noChangeShapeType="1"/>
            </p:cNvSpPr>
            <p:nvPr/>
          </p:nvSpPr>
          <p:spPr bwMode="auto">
            <a:xfrm flipH="1" flipV="1">
              <a:off x="2880" y="1824"/>
              <a:ext cx="1872" cy="15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1" name="Line 11"/>
            <p:cNvSpPr>
              <a:spLocks noChangeShapeType="1"/>
            </p:cNvSpPr>
            <p:nvPr/>
          </p:nvSpPr>
          <p:spPr bwMode="auto">
            <a:xfrm flipV="1">
              <a:off x="1632" y="1824"/>
              <a:ext cx="1248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5" name="Group 25"/>
          <p:cNvGrpSpPr>
            <a:grpSpLocks/>
          </p:cNvGrpSpPr>
          <p:nvPr/>
        </p:nvGrpSpPr>
        <p:grpSpPr bwMode="auto">
          <a:xfrm>
            <a:off x="3657600" y="3810000"/>
            <a:ext cx="4038600" cy="1905000"/>
            <a:chOff x="2784" y="2208"/>
            <a:chExt cx="2544" cy="1200"/>
          </a:xfrm>
        </p:grpSpPr>
        <p:sp>
          <p:nvSpPr>
            <p:cNvPr id="1761292" name="Line 12"/>
            <p:cNvSpPr>
              <a:spLocks noChangeShapeType="1"/>
            </p:cNvSpPr>
            <p:nvPr/>
          </p:nvSpPr>
          <p:spPr bwMode="auto">
            <a:xfrm flipV="1">
              <a:off x="2784" y="2208"/>
              <a:ext cx="1920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3" name="Line 13"/>
            <p:cNvSpPr>
              <a:spLocks noChangeShapeType="1"/>
            </p:cNvSpPr>
            <p:nvPr/>
          </p:nvSpPr>
          <p:spPr bwMode="auto">
            <a:xfrm flipH="1" flipV="1">
              <a:off x="4704" y="2208"/>
              <a:ext cx="624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7" name="Group 27"/>
          <p:cNvGrpSpPr>
            <a:grpSpLocks/>
          </p:cNvGrpSpPr>
          <p:nvPr/>
        </p:nvGrpSpPr>
        <p:grpSpPr bwMode="auto">
          <a:xfrm>
            <a:off x="3810000" y="2743200"/>
            <a:ext cx="1676400" cy="2362200"/>
            <a:chOff x="2880" y="1536"/>
            <a:chExt cx="1056" cy="1488"/>
          </a:xfrm>
        </p:grpSpPr>
        <p:sp>
          <p:nvSpPr>
            <p:cNvPr id="1761297" name="Line 17"/>
            <p:cNvSpPr>
              <a:spLocks noChangeShapeType="1"/>
            </p:cNvSpPr>
            <p:nvPr/>
          </p:nvSpPr>
          <p:spPr bwMode="auto">
            <a:xfrm flipH="1" flipV="1">
              <a:off x="3840" y="1536"/>
              <a:ext cx="96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8" name="Line 18"/>
            <p:cNvSpPr>
              <a:spLocks noChangeShapeType="1"/>
            </p:cNvSpPr>
            <p:nvPr/>
          </p:nvSpPr>
          <p:spPr bwMode="auto">
            <a:xfrm flipV="1">
              <a:off x="2880" y="1536"/>
              <a:ext cx="960" cy="2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8" name="Group 28"/>
          <p:cNvGrpSpPr>
            <a:grpSpLocks/>
          </p:cNvGrpSpPr>
          <p:nvPr/>
        </p:nvGrpSpPr>
        <p:grpSpPr bwMode="auto">
          <a:xfrm>
            <a:off x="5334000" y="1447800"/>
            <a:ext cx="1371600" cy="2362200"/>
            <a:chOff x="3840" y="720"/>
            <a:chExt cx="864" cy="1488"/>
          </a:xfrm>
        </p:grpSpPr>
        <p:sp>
          <p:nvSpPr>
            <p:cNvPr id="1761296" name="Line 16"/>
            <p:cNvSpPr>
              <a:spLocks noChangeShapeType="1"/>
            </p:cNvSpPr>
            <p:nvPr/>
          </p:nvSpPr>
          <p:spPr bwMode="auto">
            <a:xfrm flipH="1" flipV="1">
              <a:off x="4272" y="720"/>
              <a:ext cx="432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9" name="Line 19"/>
            <p:cNvSpPr>
              <a:spLocks noChangeShapeType="1"/>
            </p:cNvSpPr>
            <p:nvPr/>
          </p:nvSpPr>
          <p:spPr bwMode="auto">
            <a:xfrm flipV="1">
              <a:off x="3840" y="720"/>
              <a:ext cx="432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HAC in Action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0745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9541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similarity between two clusters?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33517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Single Link: similarity of two most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Link: similarity of two least similar members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Average: average similarity between members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Which two clusters do we merge?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 Merging</a:t>
            </a:r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2442150"/>
            <a:ext cx="3604260" cy="434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6540" y="4423350"/>
            <a:ext cx="3604260" cy="4343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Link Functions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link: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Uses maximum similarity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9335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result in “straggly” (long and thin) clusters due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chaining effect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619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 link: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0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minimum similarity of pairs:</a:t>
            </a:r>
            <a:endParaRPr lang="en-US" sz="2000" b="0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933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Makes more “tight” spherical clusters</a:t>
            </a:r>
          </a:p>
        </p:txBody>
      </p:sp>
    </p:spTree>
    <p:extLst>
      <p:ext uri="{BB962C8B-B14F-4D97-AF65-F5344CB8AC3E}">
        <p14:creationId xmlns:p14="http://schemas.microsoft.com/office/powerpoint/2010/main" val="521773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inherent challenge?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Practicality as in-memory final step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5220" y="4099560"/>
            <a:ext cx="1821180" cy="7010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Algorithm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Assign each instance to closest centroid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Update centroids based on assigned instances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instances {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 s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,… </a:t>
            </a:r>
            <a:r>
              <a:rPr lang="en-US" sz="2400" b="0" i="1" kern="0" dirty="0" err="1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i="1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} as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 centroids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73484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Reassign </a:t>
              </a:r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  <p:sp>
        <p:nvSpPr>
          <p:cNvPr id="4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Clustering Example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N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828800"/>
            <a:ext cx="59690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39840" y="3276600"/>
            <a:ext cx="2575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</a:rPr>
              <a:t>(Just a clever way to keep track of denominator)</a:t>
            </a:r>
            <a:endParaRPr lang="en-US" sz="1800" b="0" dirty="0">
              <a:solidFill>
                <a:srgbClr val="FF0000"/>
              </a:solidFill>
              <a:latin typeface="Gill Sans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 bwMode="auto">
          <a:xfrm flipH="1" flipV="1">
            <a:off x="5501640" y="3429000"/>
            <a:ext cx="838200" cy="1707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2785446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kN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95400"/>
            <a:ext cx="5969000" cy="5029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 Implementation w/ IMC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46911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Implementation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48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Standard setup of iterative MapReduce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9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Driver program sets up MapReduce job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Waits for completion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Checks for convergence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Repeats if necessary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889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Must be able keep cluster centroids in memory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2989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With large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feature spaces, potentially an issue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requirements of centroids grow over time!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796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Variant: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medoids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56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select initial seeds?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select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Theme: Similarity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similar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this object similar to something I’ve seen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00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similar are two items? How “close” are two items?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Equivalent formulations: large distance = low similarity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Lots of applications!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397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arrange similar items into clusters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7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entire static collection available at once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objects incrementally available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239651">
            <a:off x="7182191" y="4020828"/>
            <a:ext cx="17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Last time!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39651">
            <a:off x="6114962" y="5349494"/>
            <a:ext cx="18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Today!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04177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(Cluster analysis)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Clustering w/ Gaussian Mixture Models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data as a mixture of Gaussians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data, recover model parameters</a:t>
            </a:r>
          </a:p>
        </p:txBody>
      </p:sp>
      <p:sp>
        <p:nvSpPr>
          <p:cNvPr id="9" name="TextBox 8"/>
          <p:cNvSpPr txBox="1"/>
          <p:nvPr/>
        </p:nvSpPr>
        <p:spPr>
          <a:xfrm rot="21239651">
            <a:off x="5577460" y="60432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with models?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07264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8090" y="32689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762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8240" y="4671060"/>
            <a:ext cx="6766560" cy="662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Distributions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Gaussian (i.e., Normal):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86887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Multivariate Gaussian: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467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random variable with such a distribution we write as:</a:t>
            </a:r>
          </a:p>
        </p:txBody>
      </p:sp>
    </p:spTree>
    <p:extLst>
      <p:ext uri="{BB962C8B-B14F-4D97-AF65-F5344CB8AC3E}">
        <p14:creationId xmlns:p14="http://schemas.microsoft.com/office/powerpoint/2010/main" val="22183789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24000"/>
            <a:ext cx="7772400" cy="4966564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(Normal Distribution)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Gaussian</a:t>
            </a: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Lecture notes by </a:t>
            </a:r>
            <a:r>
              <a:rPr lang="en-US" sz="1000" b="0" dirty="0" err="1" smtClean="0">
                <a:solidFill>
                  <a:schemeClr val="bg1"/>
                </a:solidFill>
              </a:rPr>
              <a:t>Chuong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B. </a:t>
            </a:r>
            <a:r>
              <a:rPr lang="en-US" sz="1000" b="0" dirty="0" smtClean="0">
                <a:solidFill>
                  <a:schemeClr val="bg1"/>
                </a:solidFill>
              </a:rPr>
              <a:t>Do (IIT Delhi)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Multivariate Gaussians</a:t>
            </a: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76400" y="2290465"/>
            <a:ext cx="5715000" cy="1219200"/>
          </a:xfrm>
          <a:prstGeom prst="rect">
            <a:avLst/>
          </a:prstGeom>
        </p:spPr>
        <p:txBody>
          <a:bodyPr/>
          <a:lstStyle/>
          <a:p>
            <a:pPr marL="3175" lvl="1" indent="0">
              <a:buNone/>
            </a:pPr>
            <a:r>
              <a:rPr lang="en-US" dirty="0" smtClean="0"/>
              <a:t>Number of components:</a:t>
            </a:r>
          </a:p>
          <a:p>
            <a:pPr marL="3175" lvl="1" indent="0">
              <a:buNone/>
            </a:pPr>
            <a:r>
              <a:rPr lang="en-US" dirty="0" smtClean="0"/>
              <a:t>“Mixing” weight vector:</a:t>
            </a:r>
          </a:p>
          <a:p>
            <a:pPr marL="3175" lvl="1" indent="0">
              <a:buNone/>
            </a:pPr>
            <a:r>
              <a:rPr lang="en-US" dirty="0" smtClean="0"/>
              <a:t>For each Gaussian, mean and covariance matrix: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9440" y="3189625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0" y="3153049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823865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1980" y="2412385"/>
            <a:ext cx="236220" cy="1905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 rot="21239651">
            <a:off x="5120261" y="3523529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The generative story?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39651">
            <a:off x="5210284" y="3828666"/>
            <a:ext cx="33854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0000"/>
                </a:solidFill>
                <a:latin typeface="Gill Sans"/>
              </a:rPr>
              <a:t>(yes, that’s a technical term)</a:t>
            </a:r>
            <a:endParaRPr lang="en-US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Gaussian Mixture Models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Model Parameters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235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Varying constraints on co-variance matrices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616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Spherical vs. diagonal vs. full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Tied vs. untied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Problem: Given the data, recover the model parameters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9413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/>
      <p:bldP spid="9" grpId="0"/>
      <p:bldP spid="13" grpId="0"/>
      <p:bldP spid="14" grpId="0"/>
      <p:bldP spid="15" grpId="0"/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2200" y="24003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3048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2819400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2260" y="569214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7000" y="4552890"/>
            <a:ext cx="3840480" cy="66294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Learning for Simple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Case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Model selection criterion: maximize likelihood of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Introduce indicator variables: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314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Likelihood of the data: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2895600" y="2290465"/>
            <a:ext cx="5715000" cy="12192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3175" lvl="1" indent="0">
              <a:buNone/>
            </a:pPr>
            <a:r>
              <a:rPr lang="en-US" b="0" dirty="0"/>
              <a:t>Given number of components:</a:t>
            </a:r>
          </a:p>
          <a:p>
            <a:pPr marL="3175" lvl="1" indent="0">
              <a:buNone/>
            </a:pPr>
            <a:r>
              <a:rPr lang="en-US" b="0" dirty="0"/>
              <a:t>Given points:</a:t>
            </a:r>
          </a:p>
          <a:p>
            <a:pPr marL="3175" lvl="1" indent="0">
              <a:buNone/>
            </a:pPr>
            <a:r>
              <a:rPr lang="en-US" b="0" dirty="0"/>
              <a:t>Learn parameters: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 setup:</a:t>
            </a:r>
          </a:p>
        </p:txBody>
      </p:sp>
    </p:spTree>
    <p:extLst>
      <p:ext uri="{BB962C8B-B14F-4D97-AF65-F5344CB8AC3E}">
        <p14:creationId xmlns:p14="http://schemas.microsoft.com/office/powerpoint/2010/main" val="21273988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9" grpId="0"/>
      <p:bldP spid="2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918395"/>
            <a:ext cx="3489960" cy="32766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to the Rescue!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04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Expectation Maximization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1455"/>
            <a:ext cx="91440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Guess the model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parameters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E-step: Compute posterior distribution over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latent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hidden) variables given the model parameters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M-step: Update model parameters using posterior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distribution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computed in the E-step</a:t>
            </a:r>
          </a:p>
          <a:p>
            <a:pPr lvl="0" algn="ctr">
              <a:defRPr/>
            </a:pP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Iterate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until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4840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We’re faced with this: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269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It’d be a lot easier if we knew the z’s!</a:t>
            </a:r>
          </a:p>
        </p:txBody>
      </p:sp>
    </p:spTree>
    <p:extLst>
      <p:ext uri="{BB962C8B-B14F-4D97-AF65-F5344CB8AC3E}">
        <p14:creationId xmlns:p14="http://schemas.microsoft.com/office/powerpoint/2010/main" val="1299379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2209800" y="2362200"/>
            <a:ext cx="5105400" cy="2743200"/>
          </a:xfrm>
          <a:prstGeom prst="rect">
            <a:avLst/>
          </a:prstGeom>
        </p:spPr>
        <p:txBody>
          <a:bodyPr/>
          <a:lstStyle/>
          <a:p>
            <a:pPr marL="0" lvl="1" indent="0">
              <a:buNone/>
            </a:pPr>
            <a:r>
              <a:rPr lang="en-US" dirty="0" smtClean="0"/>
              <a:t>E-step: compute expectation of </a:t>
            </a:r>
            <a:r>
              <a:rPr lang="en-US" i="1" dirty="0" smtClean="0"/>
              <a:t>z</a:t>
            </a:r>
            <a:r>
              <a:rPr lang="en-US" dirty="0" smtClean="0"/>
              <a:t> variables</a:t>
            </a:r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 smtClean="0"/>
          </a:p>
          <a:p>
            <a:pPr marL="0" lvl="1" indent="0">
              <a:buNone/>
            </a:pPr>
            <a:endParaRPr lang="en-US" dirty="0"/>
          </a:p>
          <a:p>
            <a:pPr marL="0" lvl="1" indent="0">
              <a:buNone/>
            </a:pPr>
            <a:r>
              <a:rPr lang="en-US" dirty="0" smtClean="0"/>
              <a:t>M-step: compute new model parameters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28956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4267200"/>
            <a:ext cx="3962400" cy="231648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EM for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Univariate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GMMs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7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13716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Initialize: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2940" y="1447800"/>
            <a:ext cx="1470660" cy="312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009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9718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752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286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819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5814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7432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r>
              <a:rPr kumimoji="0" lang="en-US" sz="1600" b="0" i="1" u="none" strike="noStrike" cap="none" normalizeH="0" baseline="-2500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200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1795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752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286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819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5814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2815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4567535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 rot="21239651">
            <a:off x="548261" y="5509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about Spark?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Criteria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to form clusters?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(low distance) between items in the same cluster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Low similarity (high distance) between items in different clusters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805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Cluster labeling is a separate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(difficult) problem!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24490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-Means vs. GMMs</a:t>
            </a: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4px-ClusterAnalysis_Mous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524000"/>
            <a:ext cx="8154147" cy="328873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</a:t>
            </a:r>
            <a:r>
              <a:rPr lang="en-US" sz="1000" b="0" i="1" dirty="0" smtClean="0">
                <a:solidFill>
                  <a:srgbClr val="000000"/>
                </a:solidFill>
              </a:rPr>
              <a:t>k</a:t>
            </a:r>
            <a:r>
              <a:rPr lang="en-US" sz="1000" b="0" dirty="0" smtClean="0">
                <a:solidFill>
                  <a:srgbClr val="000000"/>
                </a:solidFill>
              </a:rPr>
              <a:t>-means clustering)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874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6404558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Unsupervised</a:t>
            </a:r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Machine Learning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If supervised learning is function induction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unsupervised learning?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0" y="336446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Learning something about the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inherent structure of the data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it good for?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4338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 of Clustering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images to summarize search results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814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customers to infer viewing habits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biological sequences to understand evolution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 sensor logs for outlier detection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2841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Classification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Nearest neighbor search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239651">
            <a:off x="5291982" y="5661228"/>
            <a:ext cx="33854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Inherent challenges of </a:t>
            </a:r>
            <a:r>
              <a:rPr lang="en-US" sz="2400" b="0" smtClean="0">
                <a:solidFill>
                  <a:srgbClr val="FF0000"/>
                </a:solidFill>
                <a:latin typeface="Gill Sans"/>
              </a:rPr>
              <a:t>unsupervised techniques!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76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Clustering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9757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 idx="4294967295"/>
          </p:nvPr>
        </p:nvSpPr>
        <p:spPr>
          <a:xfrm>
            <a:off x="0" y="114300"/>
            <a:ext cx="8686800" cy="1028700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(Star cluster)</a:t>
            </a:r>
            <a:endParaRPr lang="en-US" sz="1000" b="0" dirty="0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52814</TotalTime>
  <Words>1084</Words>
  <Application>Microsoft Macintosh PowerPoint</Application>
  <PresentationFormat>On-screen Show (4:3)</PresentationFormat>
  <Paragraphs>256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Arial Black</vt:lpstr>
      <vt:lpstr>Gill Sans</vt:lpstr>
      <vt:lpstr>Helvetica Neue</vt:lpstr>
      <vt:lpstr>Times New Roman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10558</cp:revision>
  <dcterms:created xsi:type="dcterms:W3CDTF">2012-08-31T06:36:49Z</dcterms:created>
  <dcterms:modified xsi:type="dcterms:W3CDTF">2017-03-10T19:43:35Z</dcterms:modified>
  <cp:category/>
</cp:coreProperties>
</file>